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6" r:id="rId19"/>
    <p:sldId id="273" r:id="rId20"/>
    <p:sldId id="274" r:id="rId21"/>
    <p:sldId id="275"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2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学习单元一 新能源汽车整车控制器检修</a:t>
            </a:r>
          </a:p>
        </p:txBody>
      </p:sp>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2025/9/1</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2025/9/1</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学习单元一 </a:t>
            </a:r>
            <a:br>
              <a:rPr lang="en-US" altLang="zh-CN" dirty="0"/>
            </a:br>
            <a:r>
              <a:rPr lang="zh-CN" altLang="en-US" dirty="0"/>
              <a:t>新能源汽车整车控制器检修</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学习任务一  整车控制器的认知</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pic>
        <p:nvPicPr>
          <p:cNvPr id="5" name="图片 4">
            <a:extLst>
              <a:ext uri="{FF2B5EF4-FFF2-40B4-BE49-F238E27FC236}">
                <a16:creationId xmlns:a16="http://schemas.microsoft.com/office/drawing/2014/main" id="{947B01A6-DBF9-4665-B562-D5B1B2E18A7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998266" y="2447528"/>
            <a:ext cx="8193734" cy="4011516"/>
          </a:xfrm>
          <a:prstGeom prst="rect">
            <a:avLst/>
          </a:prstGeom>
        </p:spPr>
      </p:pic>
      <p:sp>
        <p:nvSpPr>
          <p:cNvPr id="6" name="矩形 5">
            <a:extLst>
              <a:ext uri="{FF2B5EF4-FFF2-40B4-BE49-F238E27FC236}">
                <a16:creationId xmlns:a16="http://schemas.microsoft.com/office/drawing/2014/main" id="{85214795-4C37-41BA-B3F6-426B859A1D27}"/>
              </a:ext>
            </a:extLst>
          </p:cNvPr>
          <p:cNvSpPr/>
          <p:nvPr/>
        </p:nvSpPr>
        <p:spPr>
          <a:xfrm>
            <a:off x="644768" y="2694201"/>
            <a:ext cx="3353498"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按照各部件的功能，可以将整车控制系统分为高压电池系统、高压配电系统、充电系统、电机控制系统、驱动电机系统、冷却系统、减速控制系统、电动助力转向系统、制动系统等</a:t>
            </a:r>
          </a:p>
        </p:txBody>
      </p:sp>
    </p:spTree>
    <p:extLst>
      <p:ext uri="{BB962C8B-B14F-4D97-AF65-F5344CB8AC3E}">
        <p14:creationId xmlns:p14="http://schemas.microsoft.com/office/powerpoint/2010/main" val="3765059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4" y="2384340"/>
            <a:ext cx="3716686" cy="2348400"/>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1.</a:t>
            </a:r>
            <a:r>
              <a:rPr lang="zh-CN" altLang="en-US" sz="2000" dirty="0">
                <a:solidFill>
                  <a:prstClr val="black"/>
                </a:solidFill>
                <a:latin typeface="方正楷体_GBK" panose="03000509000000000000" pitchFamily="65" charset="-122"/>
                <a:ea typeface="方正楷体_GBK" panose="03000509000000000000" pitchFamily="65" charset="-122"/>
              </a:rPr>
              <a:t>高压电池系统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zh-CN" sz="2000" dirty="0">
                <a:solidFill>
                  <a:prstClr val="black"/>
                </a:solidFill>
                <a:latin typeface="方正楷体_GBK" panose="03000509000000000000" pitchFamily="65" charset="-122"/>
                <a:ea typeface="方正楷体_GBK" panose="03000509000000000000" pitchFamily="65" charset="-122"/>
              </a:rPr>
              <a:t>主要由动力电池模组、动力电池箱、电池管理系统（</a:t>
            </a:r>
            <a:r>
              <a:rPr lang="en-US" altLang="zh-CN" sz="2000" dirty="0">
                <a:solidFill>
                  <a:prstClr val="black"/>
                </a:solidFill>
                <a:latin typeface="方正楷体_GBK" panose="03000509000000000000" pitchFamily="65" charset="-122"/>
                <a:ea typeface="方正楷体_GBK" panose="03000509000000000000" pitchFamily="65" charset="-122"/>
              </a:rPr>
              <a:t>BMS</a:t>
            </a:r>
            <a:r>
              <a:rPr lang="zh-CN" altLang="zh-CN" sz="2000" dirty="0">
                <a:solidFill>
                  <a:prstClr val="black"/>
                </a:solidFill>
                <a:latin typeface="方正楷体_GBK" panose="03000509000000000000" pitchFamily="65" charset="-122"/>
                <a:ea typeface="方正楷体_GBK" panose="03000509000000000000" pitchFamily="65" charset="-122"/>
              </a:rPr>
              <a:t>）及其他相应的辅助元器件组成</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A36546E3-5B12-4A24-87AD-932FDEDE8B9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345040" y="2443457"/>
            <a:ext cx="7568952" cy="4189457"/>
          </a:xfrm>
          <a:prstGeom prst="rect">
            <a:avLst/>
          </a:prstGeom>
        </p:spPr>
      </p:pic>
    </p:spTree>
    <p:extLst>
      <p:ext uri="{BB962C8B-B14F-4D97-AF65-F5344CB8AC3E}">
        <p14:creationId xmlns:p14="http://schemas.microsoft.com/office/powerpoint/2010/main" val="1515582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4" y="2384340"/>
            <a:ext cx="4970588" cy="419505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1.</a:t>
            </a:r>
            <a:r>
              <a:rPr lang="zh-CN" altLang="en-US" sz="2000" dirty="0">
                <a:solidFill>
                  <a:prstClr val="black"/>
                </a:solidFill>
                <a:latin typeface="方正楷体_GBK" panose="03000509000000000000" pitchFamily="65" charset="-122"/>
                <a:ea typeface="方正楷体_GBK" panose="03000509000000000000" pitchFamily="65" charset="-122"/>
              </a:rPr>
              <a:t>高压电池系统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zh-CN" sz="2000" dirty="0">
                <a:solidFill>
                  <a:prstClr val="black"/>
                </a:solidFill>
                <a:latin typeface="方正楷体_GBK" panose="03000509000000000000" pitchFamily="65" charset="-122"/>
                <a:ea typeface="方正楷体_GBK" panose="03000509000000000000" pitchFamily="65" charset="-122"/>
              </a:rPr>
              <a:t>动力电池模组</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动力电池模组一般是由多个电池模块串联组成的组合体。电池模块是由电池单体并联组成。电池模块的额定电压与电池单体的额定电压相等，是电池单体在物理结构和电路上连接起来的最小分组，当出现故障时，可以作为一个单元进行替换。动力电池箱用来封装动力电池模组。</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D2BF6F66-7B7C-41CE-B64D-F45FAF309A55}"/>
              </a:ext>
            </a:extLst>
          </p:cNvPr>
          <p:cNvPicPr>
            <a:picLocks noChangeAspect="1"/>
          </p:cNvPicPr>
          <p:nvPr/>
        </p:nvPicPr>
        <p:blipFill>
          <a:blip r:embed="rId2"/>
          <a:stretch>
            <a:fillRect/>
          </a:stretch>
        </p:blipFill>
        <p:spPr>
          <a:xfrm>
            <a:off x="5822623" y="3518094"/>
            <a:ext cx="5273497" cy="2950720"/>
          </a:xfrm>
          <a:prstGeom prst="rect">
            <a:avLst/>
          </a:prstGeom>
        </p:spPr>
      </p:pic>
    </p:spTree>
    <p:extLst>
      <p:ext uri="{BB962C8B-B14F-4D97-AF65-F5344CB8AC3E}">
        <p14:creationId xmlns:p14="http://schemas.microsoft.com/office/powerpoint/2010/main" val="3871991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4" y="2384340"/>
            <a:ext cx="4970588" cy="419505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1.</a:t>
            </a:r>
            <a:r>
              <a:rPr lang="zh-CN" altLang="en-US" sz="2000" dirty="0">
                <a:solidFill>
                  <a:prstClr val="black"/>
                </a:solidFill>
                <a:latin typeface="方正楷体_GBK" panose="03000509000000000000" pitchFamily="65" charset="-122"/>
                <a:ea typeface="方正楷体_GBK" panose="03000509000000000000" pitchFamily="65" charset="-122"/>
              </a:rPr>
              <a:t>高压电池系统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电池管理系统（</a:t>
            </a:r>
            <a:r>
              <a:rPr lang="en-US" altLang="zh-CN" sz="2000" dirty="0">
                <a:solidFill>
                  <a:prstClr val="black"/>
                </a:solidFill>
                <a:latin typeface="方正楷体_GBK" panose="03000509000000000000" pitchFamily="65" charset="-122"/>
                <a:ea typeface="方正楷体_GBK" panose="03000509000000000000" pitchFamily="65" charset="-122"/>
              </a:rPr>
              <a:t>BMS</a:t>
            </a:r>
            <a:r>
              <a:rPr lang="zh-CN" altLang="en-US" sz="2000" dirty="0">
                <a:solidFill>
                  <a:prstClr val="black"/>
                </a:solidFill>
                <a:latin typeface="方正楷体_GBK" panose="03000509000000000000" pitchFamily="65" charset="-122"/>
                <a:ea typeface="方正楷体_GBK" panose="03000509000000000000" pitchFamily="65" charset="-122"/>
              </a:rPr>
              <a:t>）</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BMS</a:t>
            </a:r>
            <a:r>
              <a:rPr lang="zh-CN" altLang="en-US" sz="2000" dirty="0">
                <a:solidFill>
                  <a:prstClr val="black"/>
                </a:solidFill>
                <a:latin typeface="方正楷体_GBK" panose="03000509000000000000" pitchFamily="65" charset="-122"/>
                <a:ea typeface="方正楷体_GBK" panose="03000509000000000000" pitchFamily="65" charset="-122"/>
              </a:rPr>
              <a:t>是动力电池模组与整车控制器进行信息交换与控制交互的桥梁，它通过控制接触器来控制动力电池组的充放电，同时向整车控制器上报动力电池系统的实时状态及故障信息，保证动力电池安全可靠地工作，并充分发挥动力电池的能力，有效延长动力电池的使用寿命。</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20CC65A0-354A-4347-B53C-DCFDF4985B92}"/>
              </a:ext>
            </a:extLst>
          </p:cNvPr>
          <p:cNvPicPr>
            <a:picLocks noChangeAspect="1"/>
          </p:cNvPicPr>
          <p:nvPr/>
        </p:nvPicPr>
        <p:blipFill>
          <a:blip r:embed="rId2"/>
          <a:stretch>
            <a:fillRect/>
          </a:stretch>
        </p:blipFill>
        <p:spPr>
          <a:xfrm>
            <a:off x="5359789" y="3560290"/>
            <a:ext cx="6858910" cy="2765828"/>
          </a:xfrm>
          <a:prstGeom prst="rect">
            <a:avLst/>
          </a:prstGeom>
        </p:spPr>
      </p:pic>
    </p:spTree>
    <p:extLst>
      <p:ext uri="{BB962C8B-B14F-4D97-AF65-F5344CB8AC3E}">
        <p14:creationId xmlns:p14="http://schemas.microsoft.com/office/powerpoint/2010/main" val="229381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4" y="2384340"/>
            <a:ext cx="4970588" cy="327172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1.</a:t>
            </a:r>
            <a:r>
              <a:rPr lang="zh-CN" altLang="en-US" sz="2000" dirty="0">
                <a:solidFill>
                  <a:prstClr val="black"/>
                </a:solidFill>
                <a:latin typeface="方正楷体_GBK" panose="03000509000000000000" pitchFamily="65" charset="-122"/>
                <a:ea typeface="方正楷体_GBK" panose="03000509000000000000" pitchFamily="65" charset="-122"/>
              </a:rPr>
              <a:t>高压电池系统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辅助元器件</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动力电池系统的辅助元器件主要包括系统内部的电子元器件，如熔断器、继电器、分流器、接插件、烟雾传感器以及维修开关、密封条和绝缘材料等。</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8" name="图片 7">
            <a:extLst>
              <a:ext uri="{FF2B5EF4-FFF2-40B4-BE49-F238E27FC236}">
                <a16:creationId xmlns:a16="http://schemas.microsoft.com/office/drawing/2014/main" id="{C3A7B32B-5C68-4F83-8DCC-48AA75892EA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37014" y="3429000"/>
            <a:ext cx="3863922" cy="2897941"/>
          </a:xfrm>
          <a:prstGeom prst="rect">
            <a:avLst/>
          </a:prstGeom>
        </p:spPr>
      </p:pic>
    </p:spTree>
    <p:extLst>
      <p:ext uri="{BB962C8B-B14F-4D97-AF65-F5344CB8AC3E}">
        <p14:creationId xmlns:p14="http://schemas.microsoft.com/office/powerpoint/2010/main" val="1409615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4" y="2384340"/>
            <a:ext cx="3716686" cy="2348400"/>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2.</a:t>
            </a:r>
            <a:r>
              <a:rPr lang="zh-CN" altLang="en-US" sz="2000" dirty="0">
                <a:solidFill>
                  <a:prstClr val="black"/>
                </a:solidFill>
                <a:latin typeface="方正楷体_GBK" panose="03000509000000000000" pitchFamily="65" charset="-122"/>
                <a:ea typeface="方正楷体_GBK" panose="03000509000000000000" pitchFamily="65" charset="-122"/>
              </a:rPr>
              <a:t>高压配电系统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高压配电系统主要包括以下部件：分线盒、直流充电接口、交流充电接口、直流母线、电机三相线。</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9" name="图片 8">
            <a:extLst>
              <a:ext uri="{FF2B5EF4-FFF2-40B4-BE49-F238E27FC236}">
                <a16:creationId xmlns:a16="http://schemas.microsoft.com/office/drawing/2014/main" id="{11527FC5-F85D-4FF8-9503-7BAE50CB6280}"/>
              </a:ext>
            </a:extLst>
          </p:cNvPr>
          <p:cNvPicPr/>
          <p:nvPr/>
        </p:nvPicPr>
        <p:blipFill>
          <a:blip r:embed="rId2">
            <a:clrChange>
              <a:clrFrom>
                <a:srgbClr val="FFFFFF"/>
              </a:clrFrom>
              <a:clrTo>
                <a:srgbClr val="FFFFFF">
                  <a:alpha val="0"/>
                </a:srgbClr>
              </a:clrTo>
            </a:clrChange>
          </a:blip>
          <a:stretch>
            <a:fillRect/>
          </a:stretch>
        </p:blipFill>
        <p:spPr>
          <a:xfrm>
            <a:off x="4992857" y="2694201"/>
            <a:ext cx="5726725" cy="3819141"/>
          </a:xfrm>
          <a:prstGeom prst="rect">
            <a:avLst/>
          </a:prstGeom>
        </p:spPr>
      </p:pic>
    </p:spTree>
    <p:extLst>
      <p:ext uri="{BB962C8B-B14F-4D97-AF65-F5344CB8AC3E}">
        <p14:creationId xmlns:p14="http://schemas.microsoft.com/office/powerpoint/2010/main" val="2486472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4351609" cy="3733394"/>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2.</a:t>
            </a:r>
            <a:r>
              <a:rPr lang="zh-CN" altLang="en-US" sz="2000" dirty="0">
                <a:solidFill>
                  <a:prstClr val="black"/>
                </a:solidFill>
                <a:latin typeface="方正楷体_GBK" panose="03000509000000000000" pitchFamily="65" charset="-122"/>
                <a:ea typeface="方正楷体_GBK" panose="03000509000000000000" pitchFamily="65" charset="-122"/>
              </a:rPr>
              <a:t>高压配电系统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分线盒</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分线盒的作用类似于低压供电系统中的保险丝盒，功能包括：高压电能的分配，和高压回路的过载及短路保护，分线盒将动力电池总成输送的电能分配给电机控制器、空调压缩机和</a:t>
            </a:r>
            <a:r>
              <a:rPr lang="en-US" altLang="zh-CN" sz="2000" dirty="0">
                <a:solidFill>
                  <a:prstClr val="black"/>
                </a:solidFill>
                <a:latin typeface="方正楷体_GBK" panose="03000509000000000000" pitchFamily="65" charset="-122"/>
                <a:ea typeface="方正楷体_GBK" panose="03000509000000000000" pitchFamily="65" charset="-122"/>
              </a:rPr>
              <a:t>PTC</a:t>
            </a:r>
            <a:r>
              <a:rPr lang="zh-CN" altLang="en-US" sz="2000" dirty="0">
                <a:solidFill>
                  <a:prstClr val="black"/>
                </a:solidFill>
                <a:latin typeface="方正楷体_GBK" panose="03000509000000000000" pitchFamily="65" charset="-122"/>
                <a:ea typeface="方正楷体_GBK" panose="03000509000000000000" pitchFamily="65" charset="-122"/>
              </a:rPr>
              <a:t>加热器。</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3841BFF8-0533-4006-BB9E-43F33395EDD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06216" y="2947419"/>
            <a:ext cx="5425907" cy="3470145"/>
          </a:xfrm>
          <a:prstGeom prst="rect">
            <a:avLst/>
          </a:prstGeom>
        </p:spPr>
      </p:pic>
    </p:spTree>
    <p:extLst>
      <p:ext uri="{BB962C8B-B14F-4D97-AF65-F5344CB8AC3E}">
        <p14:creationId xmlns:p14="http://schemas.microsoft.com/office/powerpoint/2010/main" val="4025617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11413592" cy="1425070"/>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2.</a:t>
            </a:r>
            <a:r>
              <a:rPr lang="zh-CN" altLang="en-US" sz="2000" dirty="0">
                <a:solidFill>
                  <a:prstClr val="black"/>
                </a:solidFill>
                <a:latin typeface="方正楷体_GBK" panose="03000509000000000000" pitchFamily="65" charset="-122"/>
                <a:ea typeface="方正楷体_GBK" panose="03000509000000000000" pitchFamily="65" charset="-122"/>
              </a:rPr>
              <a:t>高压配电系统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直流充电接口</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直流充电接口能接收直流充电桩的电能，并通过高压线束将电能输送给动力电池总成，为其充电。</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79171C3F-565B-461C-8EC9-75E3093775C9}"/>
              </a:ext>
            </a:extLst>
          </p:cNvPr>
          <p:cNvPicPr>
            <a:picLocks noChangeAspect="1"/>
          </p:cNvPicPr>
          <p:nvPr/>
        </p:nvPicPr>
        <p:blipFill>
          <a:blip r:embed="rId2"/>
          <a:stretch>
            <a:fillRect/>
          </a:stretch>
        </p:blipFill>
        <p:spPr>
          <a:xfrm>
            <a:off x="6757180" y="4190612"/>
            <a:ext cx="5310238" cy="1882790"/>
          </a:xfrm>
          <a:prstGeom prst="rect">
            <a:avLst/>
          </a:prstGeom>
        </p:spPr>
      </p:pic>
      <p:sp>
        <p:nvSpPr>
          <p:cNvPr id="8" name="矩形 7">
            <a:extLst>
              <a:ext uri="{FF2B5EF4-FFF2-40B4-BE49-F238E27FC236}">
                <a16:creationId xmlns:a16="http://schemas.microsoft.com/office/drawing/2014/main" id="{A1F2FBD7-8D19-48B6-B7BA-895A63DD9D9F}"/>
              </a:ext>
            </a:extLst>
          </p:cNvPr>
          <p:cNvSpPr/>
          <p:nvPr/>
        </p:nvSpPr>
        <p:spPr>
          <a:xfrm>
            <a:off x="628353" y="3809410"/>
            <a:ext cx="6096000" cy="2348400"/>
          </a:xfrm>
          <a:prstGeom prst="rect">
            <a:avLst/>
          </a:prstGeom>
        </p:spPr>
        <p:txBody>
          <a:bodyPr>
            <a:spAutoFit/>
          </a:bodyPr>
          <a:lstStyle/>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交流充电接口（如配备）、直流母线</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交流充电接口能接收交流充电桩的电能，并通过高压线束将电能输送给车载充电机，车载充电机将交流电转化成直流电再传递给分线盒，分线盒经过直流母线将直流电传递到动力电池，为其充电。</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339050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11413592" cy="1886735"/>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2.</a:t>
            </a:r>
            <a:r>
              <a:rPr lang="zh-CN" altLang="en-US" sz="2000" dirty="0">
                <a:solidFill>
                  <a:prstClr val="black"/>
                </a:solidFill>
                <a:latin typeface="方正楷体_GBK" panose="03000509000000000000" pitchFamily="65" charset="-122"/>
                <a:ea typeface="方正楷体_GBK" panose="03000509000000000000" pitchFamily="65" charset="-122"/>
              </a:rPr>
              <a:t>高压配电系统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电机三相线</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车辆行驶时，电流从动力电池依次经过，直流母线、分线盒、电机控制器高压线、电机控制器、电机三相线到达驱动电机，产生驱动力。</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7CC34097-2C26-4219-BD21-928F2723322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671486" y="4064663"/>
            <a:ext cx="7520514" cy="2441576"/>
          </a:xfrm>
          <a:prstGeom prst="rect">
            <a:avLst/>
          </a:prstGeom>
        </p:spPr>
      </p:pic>
    </p:spTree>
    <p:extLst>
      <p:ext uri="{BB962C8B-B14F-4D97-AF65-F5344CB8AC3E}">
        <p14:creationId xmlns:p14="http://schemas.microsoft.com/office/powerpoint/2010/main" val="369247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10316312" cy="327172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3.</a:t>
            </a:r>
            <a:r>
              <a:rPr lang="zh-CN" altLang="en-US" sz="2000" dirty="0">
                <a:solidFill>
                  <a:prstClr val="black"/>
                </a:solidFill>
                <a:latin typeface="方正楷体_GBK" panose="03000509000000000000" pitchFamily="65" charset="-122"/>
                <a:ea typeface="方正楷体_GBK" panose="03000509000000000000" pitchFamily="65" charset="-122"/>
              </a:rPr>
              <a:t>充电系统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充电系统分为快充系统和慢充系统两部分</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充电系统的关键部件主要包含高压控制盒、</a:t>
            </a:r>
            <a:r>
              <a:rPr lang="en-US" altLang="zh-CN" sz="2000" dirty="0">
                <a:solidFill>
                  <a:prstClr val="black"/>
                </a:solidFill>
                <a:latin typeface="方正楷体_GBK" panose="03000509000000000000" pitchFamily="65" charset="-122"/>
                <a:ea typeface="方正楷体_GBK" panose="03000509000000000000" pitchFamily="65" charset="-122"/>
              </a:rPr>
              <a:t>DC/DC</a:t>
            </a:r>
            <a:r>
              <a:rPr lang="zh-CN" altLang="en-US" sz="2000" dirty="0">
                <a:solidFill>
                  <a:prstClr val="black"/>
                </a:solidFill>
                <a:latin typeface="方正楷体_GBK" panose="03000509000000000000" pitchFamily="65" charset="-122"/>
                <a:ea typeface="方正楷体_GBK" panose="03000509000000000000" pitchFamily="65" charset="-122"/>
              </a:rPr>
              <a:t>变换器及车载充电机。</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高压控制盒的主要作用是完成动力电池电能的输出及分配，并实现对支路用电设备的保护；</a:t>
            </a:r>
            <a:r>
              <a:rPr lang="en-US" altLang="zh-CN" sz="2000" dirty="0">
                <a:solidFill>
                  <a:prstClr val="black"/>
                </a:solidFill>
                <a:latin typeface="方正楷体_GBK" panose="03000509000000000000" pitchFamily="65" charset="-122"/>
                <a:ea typeface="方正楷体_GBK" panose="03000509000000000000" pitchFamily="65" charset="-122"/>
              </a:rPr>
              <a:t>DC/DC</a:t>
            </a:r>
            <a:r>
              <a:rPr lang="zh-CN" altLang="en-US" sz="2000" dirty="0">
                <a:solidFill>
                  <a:prstClr val="black"/>
                </a:solidFill>
                <a:latin typeface="方正楷体_GBK" panose="03000509000000000000" pitchFamily="65" charset="-122"/>
                <a:ea typeface="方正楷体_GBK" panose="03000509000000000000" pitchFamily="65" charset="-122"/>
              </a:rPr>
              <a:t>变换器的主要作用是将动力电池的高压直流电转换为</a:t>
            </a:r>
            <a:r>
              <a:rPr lang="en-US" altLang="zh-CN" sz="2000" dirty="0">
                <a:solidFill>
                  <a:prstClr val="black"/>
                </a:solidFill>
                <a:latin typeface="方正楷体_GBK" panose="03000509000000000000" pitchFamily="65" charset="-122"/>
                <a:ea typeface="方正楷体_GBK" panose="03000509000000000000" pitchFamily="65" charset="-122"/>
              </a:rPr>
              <a:t>12V</a:t>
            </a:r>
            <a:r>
              <a:rPr lang="zh-CN" altLang="en-US" sz="2000" dirty="0">
                <a:solidFill>
                  <a:prstClr val="black"/>
                </a:solidFill>
                <a:latin typeface="方正楷体_GBK" panose="03000509000000000000" pitchFamily="65" charset="-122"/>
                <a:ea typeface="方正楷体_GBK" panose="03000509000000000000" pitchFamily="65" charset="-122"/>
              </a:rPr>
              <a:t>直流电，为整车低压用电系统供电，并在低压蓄电池亏电时为其充电；车载充电机的主要作用是将</a:t>
            </a:r>
            <a:r>
              <a:rPr lang="en-US" altLang="zh-CN" sz="2000" dirty="0">
                <a:solidFill>
                  <a:prstClr val="black"/>
                </a:solidFill>
                <a:latin typeface="方正楷体_GBK" panose="03000509000000000000" pitchFamily="65" charset="-122"/>
                <a:ea typeface="方正楷体_GBK" panose="03000509000000000000" pitchFamily="65" charset="-122"/>
              </a:rPr>
              <a:t>220V</a:t>
            </a:r>
            <a:r>
              <a:rPr lang="zh-CN" altLang="en-US" sz="2000" dirty="0">
                <a:solidFill>
                  <a:prstClr val="black"/>
                </a:solidFill>
                <a:latin typeface="方正楷体_GBK" panose="03000509000000000000" pitchFamily="65" charset="-122"/>
                <a:ea typeface="方正楷体_GBK" panose="03000509000000000000" pitchFamily="65" charset="-122"/>
              </a:rPr>
              <a:t>交流电转换为动力电池的直流电，实现电池电量的补给。</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729538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2440476"/>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小王做维修接待才两周，今天接待一客户总感觉自己的车子跑不了多久车子就没电了，客户想让小王做个检查，小王连接好诊断仪，读取了</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和</a:t>
            </a:r>
            <a:r>
              <a:rPr lang="en-US" altLang="zh-CN" sz="2000" dirty="0">
                <a:latin typeface="方正楷体_GBK" panose="03000509000000000000" pitchFamily="65" charset="-122"/>
                <a:ea typeface="方正楷体_GBK" panose="03000509000000000000" pitchFamily="65" charset="-122"/>
              </a:rPr>
              <a:t>BMS</a:t>
            </a:r>
            <a:r>
              <a:rPr lang="zh-CN" altLang="en-US" sz="2000" dirty="0">
                <a:latin typeface="方正楷体_GBK" panose="03000509000000000000" pitchFamily="65" charset="-122"/>
                <a:ea typeface="方正楷体_GBK" panose="03000509000000000000" pitchFamily="65" charset="-122"/>
              </a:rPr>
              <a:t>相关数据流，并向客户说明了数据流的意义。能说出控制系统的组成模块和整车控制器的作用。</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4364504" cy="2348400"/>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快充系统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快速充电模式下，供电设备为快速充电桩，提供的高压直流电通过快充接口，经高压控制盒进行高压配电后，为动力电池充电</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807357E8-4ABE-42D0-AF77-21330E9095E2}"/>
              </a:ext>
            </a:extLst>
          </p:cNvPr>
          <p:cNvPicPr>
            <a:picLocks noChangeAspect="1"/>
          </p:cNvPicPr>
          <p:nvPr/>
        </p:nvPicPr>
        <p:blipFill>
          <a:blip r:embed="rId2"/>
          <a:stretch>
            <a:fillRect/>
          </a:stretch>
        </p:blipFill>
        <p:spPr>
          <a:xfrm>
            <a:off x="4992857" y="2643593"/>
            <a:ext cx="5563772" cy="3989321"/>
          </a:xfrm>
          <a:prstGeom prst="rect">
            <a:avLst/>
          </a:prstGeom>
        </p:spPr>
      </p:pic>
    </p:spTree>
    <p:extLst>
      <p:ext uri="{BB962C8B-B14F-4D97-AF65-F5344CB8AC3E}">
        <p14:creationId xmlns:p14="http://schemas.microsoft.com/office/powerpoint/2010/main" val="1077764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869617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28353" y="2384340"/>
            <a:ext cx="3963546"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慢充系统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zh-CN" sz="2000" dirty="0">
                <a:solidFill>
                  <a:prstClr val="black"/>
                </a:solidFill>
                <a:latin typeface="方正楷体_GBK" panose="03000509000000000000" pitchFamily="65" charset="-122"/>
                <a:ea typeface="方正楷体_GBK" panose="03000509000000000000" pitchFamily="65" charset="-122"/>
              </a:rPr>
              <a:t>慢速充电模式下，供电设备一般为适配充电器，供电设备将获取的</a:t>
            </a:r>
            <a:r>
              <a:rPr lang="en-US" altLang="zh-CN" sz="2000" dirty="0">
                <a:solidFill>
                  <a:prstClr val="black"/>
                </a:solidFill>
                <a:latin typeface="方正楷体_GBK" panose="03000509000000000000" pitchFamily="65" charset="-122"/>
                <a:ea typeface="方正楷体_GBK" panose="03000509000000000000" pitchFamily="65" charset="-122"/>
              </a:rPr>
              <a:t>220V</a:t>
            </a:r>
            <a:r>
              <a:rPr lang="zh-CN" altLang="zh-CN" sz="2000" dirty="0">
                <a:solidFill>
                  <a:prstClr val="black"/>
                </a:solidFill>
                <a:latin typeface="方正楷体_GBK" panose="03000509000000000000" pitchFamily="65" charset="-122"/>
                <a:ea typeface="方正楷体_GBK" panose="03000509000000000000" pitchFamily="65" charset="-122"/>
              </a:rPr>
              <a:t>交流电直接提供给慢充接口，由车载充电机将交流电转换为高压直流电，再经过高压配电后才能为动力电池充电。</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61740813-99EE-4ECC-88C2-3053159553C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591899" y="2694201"/>
            <a:ext cx="7504522" cy="4044224"/>
          </a:xfrm>
          <a:prstGeom prst="rect">
            <a:avLst/>
          </a:prstGeom>
        </p:spPr>
      </p:pic>
    </p:spTree>
    <p:extLst>
      <p:ext uri="{BB962C8B-B14F-4D97-AF65-F5344CB8AC3E}">
        <p14:creationId xmlns:p14="http://schemas.microsoft.com/office/powerpoint/2010/main" val="19521410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4743158" cy="113620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9" y="2947525"/>
            <a:ext cx="4576693" cy="2810065"/>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4.</a:t>
            </a:r>
            <a:r>
              <a:rPr lang="zh-CN" altLang="en-US" sz="2000" dirty="0">
                <a:solidFill>
                  <a:prstClr val="black"/>
                </a:solidFill>
                <a:latin typeface="方正楷体_GBK" panose="03000509000000000000" pitchFamily="65" charset="-122"/>
                <a:ea typeface="方正楷体_GBK" panose="03000509000000000000" pitchFamily="65" charset="-122"/>
              </a:rPr>
              <a:t>电机控制系统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电机控制系统是根据车辆驾驶员驾驶意图，通过控制电机转矩、转速等特性从而达到驾驶员的目的。其主要的构成部件有电机控制器、加速踏板位置传感器、制动踏板信号。</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AA6C9781-8888-4F94-A3E1-238B91ECC85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98304" y="1525970"/>
            <a:ext cx="6428571" cy="5314286"/>
          </a:xfrm>
          <a:prstGeom prst="rect">
            <a:avLst/>
          </a:prstGeom>
        </p:spPr>
      </p:pic>
    </p:spTree>
    <p:extLst>
      <p:ext uri="{BB962C8B-B14F-4D97-AF65-F5344CB8AC3E}">
        <p14:creationId xmlns:p14="http://schemas.microsoft.com/office/powerpoint/2010/main" val="2693099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948396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437855"/>
            <a:ext cx="10342100" cy="419505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4.</a:t>
            </a:r>
            <a:r>
              <a:rPr lang="zh-CN" altLang="en-US" sz="2000" dirty="0">
                <a:solidFill>
                  <a:prstClr val="black"/>
                </a:solidFill>
                <a:latin typeface="方正楷体_GBK" panose="03000509000000000000" pitchFamily="65" charset="-122"/>
                <a:ea typeface="方正楷体_GBK" panose="03000509000000000000" pitchFamily="65" charset="-122"/>
              </a:rPr>
              <a:t>电机控制系统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电机控制器</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电机控制器是一个既能将动力电池中的直流电转换为交流电以驱动电机，同时具备将车轮旋转的动能转换为电能（交流电转换为直流电）给动力电池充电的设备。车辆制动或滑行阶段，电机作为发电机应用。它可以完成由车轮旋转的动能到电能的转换，给电池充电。</a:t>
            </a:r>
          </a:p>
          <a:p>
            <a:pPr marL="342900" indent="-342900">
              <a:lnSpc>
                <a:spcPct val="150000"/>
              </a:lnSpc>
              <a:buFont typeface="Arial" panose="020B0604020202020204" pitchFamily="34" charset="0"/>
              <a:buChar char="•"/>
            </a:pPr>
            <a:r>
              <a:rPr lang="en-US" altLang="zh-CN" sz="2000" dirty="0">
                <a:solidFill>
                  <a:prstClr val="black"/>
                </a:solidFill>
                <a:latin typeface="方正楷体_GBK" panose="03000509000000000000" pitchFamily="65" charset="-122"/>
                <a:ea typeface="方正楷体_GBK" panose="03000509000000000000" pitchFamily="65" charset="-122"/>
              </a:rPr>
              <a:t>DC/DC</a:t>
            </a:r>
          </a:p>
          <a:p>
            <a:pPr>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DC/DC</a:t>
            </a:r>
            <a:r>
              <a:rPr lang="zh-CN" altLang="en-US" sz="2000" dirty="0">
                <a:solidFill>
                  <a:prstClr val="black"/>
                </a:solidFill>
                <a:latin typeface="方正楷体_GBK" panose="03000509000000000000" pitchFamily="65" charset="-122"/>
                <a:ea typeface="方正楷体_GBK" panose="03000509000000000000" pitchFamily="65" charset="-122"/>
              </a:rPr>
              <a:t>集成在电机控制器内部，其功能是将电池的高压电转换成低压电，提供整车低压系统供电。</a:t>
            </a:r>
          </a:p>
          <a:p>
            <a:pPr>
              <a:lnSpc>
                <a:spcPct val="150000"/>
              </a:lnSpc>
            </a:pP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154437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948396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437855"/>
            <a:ext cx="5193324" cy="2810065"/>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4.</a:t>
            </a:r>
            <a:r>
              <a:rPr lang="zh-CN" altLang="en-US" sz="2000" dirty="0">
                <a:solidFill>
                  <a:prstClr val="black"/>
                </a:solidFill>
                <a:latin typeface="方正楷体_GBK" panose="03000509000000000000" pitchFamily="65" charset="-122"/>
                <a:ea typeface="方正楷体_GBK" panose="03000509000000000000" pitchFamily="65" charset="-122"/>
              </a:rPr>
              <a:t>电机控制系统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加速踏板位置传感器</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加速踏板位置传感器作为系统的安全性保障之一，加速踏板位置传感器设计成双输出传感器。两个传感器的输出电压信号都随加速踏板的位置增加而增加。</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05F1A69E-7F80-40CF-A750-66E3BA1D887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948941" y="2635211"/>
            <a:ext cx="6097507" cy="3997704"/>
          </a:xfrm>
          <a:prstGeom prst="rect">
            <a:avLst/>
          </a:prstGeom>
        </p:spPr>
      </p:pic>
    </p:spTree>
    <p:extLst>
      <p:ext uri="{BB962C8B-B14F-4D97-AF65-F5344CB8AC3E}">
        <p14:creationId xmlns:p14="http://schemas.microsoft.com/office/powerpoint/2010/main" val="35333576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948396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437855"/>
            <a:ext cx="10623454" cy="2348400"/>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4.</a:t>
            </a:r>
            <a:r>
              <a:rPr lang="zh-CN" altLang="en-US" sz="2000" dirty="0">
                <a:solidFill>
                  <a:prstClr val="black"/>
                </a:solidFill>
                <a:latin typeface="方正楷体_GBK" panose="03000509000000000000" pitchFamily="65" charset="-122"/>
                <a:ea typeface="方正楷体_GBK" panose="03000509000000000000" pitchFamily="65" charset="-122"/>
              </a:rPr>
              <a:t>电机控制系统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制动踏板开关</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驾驶员踩下制动踏板，表现制动或减速意图时，该开关将踏板位置信号转换成电压信号，通过硬线传递给</a:t>
            </a:r>
            <a:r>
              <a:rPr lang="en-US" altLang="zh-CN" sz="2000" dirty="0">
                <a:solidFill>
                  <a:prstClr val="black"/>
                </a:solidFill>
                <a:latin typeface="方正楷体_GBK" panose="03000509000000000000" pitchFamily="65" charset="-122"/>
                <a:ea typeface="方正楷体_GBK" panose="03000509000000000000" pitchFamily="65" charset="-122"/>
              </a:rPr>
              <a:t>VCU</a:t>
            </a:r>
            <a:r>
              <a:rPr lang="zh-CN" altLang="en-US" sz="2000" dirty="0">
                <a:solidFill>
                  <a:prstClr val="black"/>
                </a:solidFill>
                <a:latin typeface="方正楷体_GBK" panose="03000509000000000000" pitchFamily="65" charset="-122"/>
                <a:ea typeface="方正楷体_GBK" panose="03000509000000000000" pitchFamily="65" charset="-122"/>
              </a:rPr>
              <a:t>。制动踏板开关内部有两组开关，一组为常闭开关，一组为常开开关。</a:t>
            </a:r>
            <a:r>
              <a:rPr lang="en-US" altLang="zh-CN" sz="2000" dirty="0">
                <a:solidFill>
                  <a:prstClr val="black"/>
                </a:solidFill>
                <a:latin typeface="方正楷体_GBK" panose="03000509000000000000" pitchFamily="65" charset="-122"/>
                <a:ea typeface="方正楷体_GBK" panose="03000509000000000000" pitchFamily="65" charset="-122"/>
              </a:rPr>
              <a:t>VCU</a:t>
            </a:r>
            <a:r>
              <a:rPr lang="zh-CN" altLang="en-US" sz="2000" dirty="0">
                <a:solidFill>
                  <a:prstClr val="black"/>
                </a:solidFill>
                <a:latin typeface="方正楷体_GBK" panose="03000509000000000000" pitchFamily="65" charset="-122"/>
                <a:ea typeface="方正楷体_GBK" panose="03000509000000000000" pitchFamily="65" charset="-122"/>
              </a:rPr>
              <a:t>通过两组开关输出电压的变化判断驾驶员的制动或减速意图。</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7CA8AAB6-FB10-440D-AC45-ECE1C728A5B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593746" y="4802043"/>
            <a:ext cx="7445291" cy="1947762"/>
          </a:xfrm>
          <a:prstGeom prst="rect">
            <a:avLst/>
          </a:prstGeom>
        </p:spPr>
      </p:pic>
    </p:spTree>
    <p:extLst>
      <p:ext uri="{BB962C8B-B14F-4D97-AF65-F5344CB8AC3E}">
        <p14:creationId xmlns:p14="http://schemas.microsoft.com/office/powerpoint/2010/main" val="1321244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4384943" cy="113620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898632"/>
            <a:ext cx="4768947" cy="3733394"/>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5.</a:t>
            </a:r>
            <a:r>
              <a:rPr lang="zh-CN" altLang="en-US" sz="2000" dirty="0">
                <a:solidFill>
                  <a:prstClr val="black"/>
                </a:solidFill>
                <a:latin typeface="方正楷体_GBK" panose="03000509000000000000" pitchFamily="65" charset="-122"/>
                <a:ea typeface="方正楷体_GBK" panose="03000509000000000000" pitchFamily="65" charset="-122"/>
              </a:rPr>
              <a:t>驱动电机系统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驱动电机系统作为纯电动汽车的主要部件之一，是车辆的主要驱动机构，其特性决定了车辆的动力性能，并直接影响车辆的经济性能。吉利</a:t>
            </a:r>
            <a:r>
              <a:rPr lang="en-US" altLang="zh-CN" sz="2000" dirty="0">
                <a:solidFill>
                  <a:prstClr val="black"/>
                </a:solidFill>
                <a:latin typeface="方正楷体_GBK" panose="03000509000000000000" pitchFamily="65" charset="-122"/>
                <a:ea typeface="方正楷体_GBK" panose="03000509000000000000" pitchFamily="65" charset="-122"/>
              </a:rPr>
              <a:t>EV300</a:t>
            </a:r>
            <a:r>
              <a:rPr lang="zh-CN" altLang="en-US" sz="2000" dirty="0">
                <a:solidFill>
                  <a:prstClr val="black"/>
                </a:solidFill>
                <a:latin typeface="方正楷体_GBK" panose="03000509000000000000" pitchFamily="65" charset="-122"/>
                <a:ea typeface="方正楷体_GBK" panose="03000509000000000000" pitchFamily="65" charset="-122"/>
              </a:rPr>
              <a:t>纯电动汽车的电机驱动系统主要由电机控制器和驱动电机构成，并通过高低压线束、冷却管路与整车其他系统做电气和散热连接</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6E0EC279-198D-41A3-8782-248CB7351A7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254794" y="1724667"/>
            <a:ext cx="7000000" cy="5133333"/>
          </a:xfrm>
          <a:prstGeom prst="rect">
            <a:avLst/>
          </a:prstGeom>
        </p:spPr>
      </p:pic>
    </p:spTree>
    <p:extLst>
      <p:ext uri="{BB962C8B-B14F-4D97-AF65-F5344CB8AC3E}">
        <p14:creationId xmlns:p14="http://schemas.microsoft.com/office/powerpoint/2010/main" val="22633834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4384943" cy="113620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898632"/>
            <a:ext cx="5165189" cy="3733394"/>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6.</a:t>
            </a:r>
            <a:r>
              <a:rPr lang="zh-CN" altLang="en-US" sz="2000" dirty="0">
                <a:solidFill>
                  <a:prstClr val="black"/>
                </a:solidFill>
                <a:latin typeface="方正楷体_GBK" panose="03000509000000000000" pitchFamily="65" charset="-122"/>
                <a:ea typeface="方正楷体_GBK" panose="03000509000000000000" pitchFamily="65" charset="-122"/>
              </a:rPr>
              <a:t>减速系统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a:lnSpc>
                <a:spcPct val="150000"/>
              </a:lnSpc>
            </a:pPr>
            <a:r>
              <a:rPr lang="zh-CN" altLang="en-US" sz="2000" dirty="0">
                <a:solidFill>
                  <a:prstClr val="black"/>
                </a:solidFill>
                <a:latin typeface="方正楷体_GBK" panose="03000509000000000000" pitchFamily="65" charset="-122"/>
                <a:ea typeface="方正楷体_GBK" panose="03000509000000000000" pitchFamily="65" charset="-122"/>
              </a:rPr>
              <a:t>减速器介于驱动电机和驱动半轴之间，驱动电机的动力输出轴通过花键直接与减速器输入轴齿轮连接。一方面减速器将驱动电机的动力传给驱动半轴，起到降低转速增大扭矩作用，另一方面满足汽车转弯及在不平路面上行驶时，左右驱动轮以不同的转速旋转，保证车辆的平稳运行。</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8" name="图片 7">
            <a:extLst>
              <a:ext uri="{FF2B5EF4-FFF2-40B4-BE49-F238E27FC236}">
                <a16:creationId xmlns:a16="http://schemas.microsoft.com/office/drawing/2014/main" id="{16315DF5-3795-4369-BEB9-0712C19EACA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96000" y="2953654"/>
            <a:ext cx="6096000" cy="3834006"/>
          </a:xfrm>
          <a:prstGeom prst="rect">
            <a:avLst/>
          </a:prstGeom>
        </p:spPr>
      </p:pic>
    </p:spTree>
    <p:extLst>
      <p:ext uri="{BB962C8B-B14F-4D97-AF65-F5344CB8AC3E}">
        <p14:creationId xmlns:p14="http://schemas.microsoft.com/office/powerpoint/2010/main" val="2473914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393528"/>
            <a:ext cx="5165189" cy="1886735"/>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7.</a:t>
            </a:r>
            <a:r>
              <a:rPr lang="zh-CN" altLang="en-US" sz="2000" dirty="0">
                <a:solidFill>
                  <a:prstClr val="black"/>
                </a:solidFill>
                <a:latin typeface="方正楷体_GBK" panose="03000509000000000000" pitchFamily="65" charset="-122"/>
                <a:ea typeface="方正楷体_GBK" panose="03000509000000000000" pitchFamily="65" charset="-122"/>
              </a:rPr>
              <a:t>电动助力转向系统（</a:t>
            </a:r>
            <a:r>
              <a:rPr lang="en-US" altLang="zh-CN" sz="2000" dirty="0">
                <a:solidFill>
                  <a:prstClr val="black"/>
                </a:solidFill>
                <a:latin typeface="方正楷体_GBK" panose="03000509000000000000" pitchFamily="65" charset="-122"/>
                <a:ea typeface="方正楷体_GBK" panose="03000509000000000000" pitchFamily="65" charset="-122"/>
              </a:rPr>
              <a:t>EPS)</a:t>
            </a:r>
          </a:p>
          <a:p>
            <a:pPr marL="34290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电动助力转向系统（</a:t>
            </a:r>
            <a:r>
              <a:rPr lang="en-US" altLang="zh-CN" sz="2000" dirty="0">
                <a:solidFill>
                  <a:prstClr val="black"/>
                </a:solidFill>
                <a:latin typeface="方正楷体_GBK" panose="03000509000000000000" pitchFamily="65" charset="-122"/>
                <a:ea typeface="方正楷体_GBK" panose="03000509000000000000" pitchFamily="65" charset="-122"/>
              </a:rPr>
              <a:t>EPS</a:t>
            </a:r>
            <a:r>
              <a:rPr lang="zh-CN" altLang="en-US" sz="2000" dirty="0">
                <a:solidFill>
                  <a:prstClr val="black"/>
                </a:solidFill>
                <a:latin typeface="方正楷体_GBK" panose="03000509000000000000" pitchFamily="65" charset="-122"/>
                <a:ea typeface="方正楷体_GBK" panose="03000509000000000000" pitchFamily="65" charset="-122"/>
              </a:rPr>
              <a:t>）由车速传感器、转矩传感器、电子控制单元及助力电机等组成。</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56FC5F28-6797-4C74-9447-355CD35E065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859789" y="2866739"/>
            <a:ext cx="4838095" cy="3628571"/>
          </a:xfrm>
          <a:prstGeom prst="rect">
            <a:avLst/>
          </a:prstGeom>
        </p:spPr>
      </p:pic>
    </p:spTree>
    <p:extLst>
      <p:ext uri="{BB962C8B-B14F-4D97-AF65-F5344CB8AC3E}">
        <p14:creationId xmlns:p14="http://schemas.microsoft.com/office/powerpoint/2010/main" val="31882076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纯电动汽车整车控制系统的组成</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7" y="2393528"/>
            <a:ext cx="10454641" cy="3733394"/>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8.</a:t>
            </a:r>
            <a:r>
              <a:rPr lang="zh-CN" altLang="en-US" sz="2000" dirty="0">
                <a:solidFill>
                  <a:prstClr val="black"/>
                </a:solidFill>
                <a:latin typeface="方正楷体_GBK" panose="03000509000000000000" pitchFamily="65" charset="-122"/>
                <a:ea typeface="方正楷体_GBK" panose="03000509000000000000" pitchFamily="65" charset="-122"/>
              </a:rPr>
              <a:t>制动系统</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制动系统的作用主要有三个：使行驶中的汽车按照驾驶人的要求进行强制减速甚至停车；使已停止的汽车在各种道路条件下稳定驻车；使下坡行驶的汽车速度保持稳定。</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吉利</a:t>
            </a:r>
            <a:r>
              <a:rPr lang="en-US" altLang="zh-CN" sz="2000" dirty="0">
                <a:solidFill>
                  <a:prstClr val="black"/>
                </a:solidFill>
                <a:latin typeface="方正楷体_GBK" panose="03000509000000000000" pitchFamily="65" charset="-122"/>
                <a:ea typeface="方正楷体_GBK" panose="03000509000000000000" pitchFamily="65" charset="-122"/>
              </a:rPr>
              <a:t>EV300</a:t>
            </a:r>
            <a:r>
              <a:rPr lang="zh-CN" altLang="en-US" sz="2000" dirty="0">
                <a:solidFill>
                  <a:prstClr val="black"/>
                </a:solidFill>
                <a:latin typeface="方正楷体_GBK" panose="03000509000000000000" pitchFamily="65" charset="-122"/>
                <a:ea typeface="方正楷体_GBK" panose="03000509000000000000" pitchFamily="65" charset="-122"/>
              </a:rPr>
              <a:t>纯电动汽车的制动系统采用了电动真空助力系统进行助力，当汽车起动后，整车控制器会自动进行真空压力检测，若真空罐中的真空度小于设定值，则真空压力传感器输出相应信号至整车控制器，整车控制器控制电动真空泵开始工作，当真空度达到设定值后，整车控制器控制真空泵停止工作。当真空罐的真空度由于制动而有所消耗时，同样由整车控制器控制真空泵工作。</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796318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363984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能说出控制系统的组成模块和整车控制器的作用。</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能准确讲述整车</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网络结构，能描述</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网络的作用。</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能使用解码仪读取模块数据流并根据结果判断车辆状态。</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能够与客户进行良好的沟通，具备良好的职业沟通素养。</a:t>
            </a: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数据流的读取</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393528"/>
            <a:ext cx="6782974" cy="327172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1.</a:t>
            </a:r>
            <a:r>
              <a:rPr lang="zh-CN" altLang="en-US" sz="2000" dirty="0">
                <a:solidFill>
                  <a:prstClr val="black"/>
                </a:solidFill>
                <a:latin typeface="方正楷体_GBK" panose="03000509000000000000" pitchFamily="65" charset="-122"/>
                <a:ea typeface="方正楷体_GBK" panose="03000509000000000000" pitchFamily="65" charset="-122"/>
              </a:rPr>
              <a:t>安全提示</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利用故障诊断仪读取整车控制器数据流时，应注意在进行仪器连接时需保证车钥匙置于</a:t>
            </a:r>
            <a:r>
              <a:rPr lang="en-US" altLang="zh-CN" sz="2000" dirty="0">
                <a:solidFill>
                  <a:prstClr val="black"/>
                </a:solidFill>
                <a:latin typeface="方正楷体_GBK" panose="03000509000000000000" pitchFamily="65" charset="-122"/>
                <a:ea typeface="方正楷体_GBK" panose="03000509000000000000" pitchFamily="65" charset="-122"/>
              </a:rPr>
              <a:t>OFF</a:t>
            </a:r>
            <a:r>
              <a:rPr lang="zh-CN" altLang="en-US" sz="2000" dirty="0">
                <a:solidFill>
                  <a:prstClr val="black"/>
                </a:solidFill>
                <a:latin typeface="方正楷体_GBK" panose="03000509000000000000" pitchFamily="65" charset="-122"/>
                <a:ea typeface="方正楷体_GBK" panose="03000509000000000000" pitchFamily="65" charset="-122"/>
              </a:rPr>
              <a:t>；完成仪器连接后，在进入诊断系统之前需要将车钥匙置于</a:t>
            </a:r>
            <a:r>
              <a:rPr lang="en-US" altLang="zh-CN" sz="2000" dirty="0">
                <a:solidFill>
                  <a:prstClr val="black"/>
                </a:solidFill>
                <a:latin typeface="方正楷体_GBK" panose="03000509000000000000" pitchFamily="65" charset="-122"/>
                <a:ea typeface="方正楷体_GBK" panose="03000509000000000000" pitchFamily="65" charset="-122"/>
              </a:rPr>
              <a:t>ON</a:t>
            </a:r>
            <a:r>
              <a:rPr lang="zh-CN" altLang="en-US" sz="2000" dirty="0">
                <a:solidFill>
                  <a:prstClr val="black"/>
                </a:solidFill>
                <a:latin typeface="方正楷体_GBK" panose="03000509000000000000" pitchFamily="65" charset="-122"/>
                <a:ea typeface="方正楷体_GBK" panose="03000509000000000000" pitchFamily="65" charset="-122"/>
              </a:rPr>
              <a:t>，此时应确保车辆档位处于</a:t>
            </a:r>
            <a:r>
              <a:rPr lang="en-US" altLang="zh-CN" sz="2000" dirty="0">
                <a:solidFill>
                  <a:prstClr val="black"/>
                </a:solidFill>
                <a:latin typeface="方正楷体_GBK" panose="03000509000000000000" pitchFamily="65" charset="-122"/>
                <a:ea typeface="方正楷体_GBK" panose="03000509000000000000" pitchFamily="65" charset="-122"/>
              </a:rPr>
              <a:t>N</a:t>
            </a:r>
            <a:r>
              <a:rPr lang="zh-CN" altLang="en-US" sz="2000" dirty="0">
                <a:solidFill>
                  <a:prstClr val="black"/>
                </a:solidFill>
                <a:latin typeface="方正楷体_GBK" panose="03000509000000000000" pitchFamily="65" charset="-122"/>
                <a:ea typeface="方正楷体_GBK" panose="03000509000000000000" pitchFamily="65" charset="-122"/>
              </a:rPr>
              <a:t>位，且驻车制动拉杆处于拉起位置；在进行相关动态数据流观测时，如加速踏板开度数据流的观测，需注意安全操作。</a:t>
            </a:r>
            <a:endParaRPr lang="en-US" altLang="zh-CN" sz="2000" dirty="0">
              <a:solidFill>
                <a:prstClr val="black"/>
              </a:solidFill>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8D54D403-AA38-4B4C-B81C-9A7102C7E48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b="7546"/>
          <a:stretch/>
        </p:blipFill>
        <p:spPr>
          <a:xfrm>
            <a:off x="8639439" y="3294041"/>
            <a:ext cx="2340864" cy="2164224"/>
          </a:xfrm>
          <a:prstGeom prst="rect">
            <a:avLst/>
          </a:prstGeom>
        </p:spPr>
      </p:pic>
    </p:spTree>
    <p:extLst>
      <p:ext uri="{BB962C8B-B14F-4D97-AF65-F5344CB8AC3E}">
        <p14:creationId xmlns:p14="http://schemas.microsoft.com/office/powerpoint/2010/main" val="36894635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数据流的读取</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393528"/>
            <a:ext cx="4982309" cy="419505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2.</a:t>
            </a:r>
            <a:r>
              <a:rPr lang="zh-CN" altLang="en-US" sz="2000" dirty="0">
                <a:solidFill>
                  <a:prstClr val="black"/>
                </a:solidFill>
                <a:latin typeface="方正楷体_GBK" panose="03000509000000000000" pitchFamily="65" charset="-122"/>
                <a:ea typeface="方正楷体_GBK" panose="03000509000000000000" pitchFamily="65" charset="-122"/>
              </a:rPr>
              <a:t>仪器连接</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打开车门。</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安装脚垫。</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安装转向盘套。</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安装座椅套。</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车钥匙置于</a:t>
            </a:r>
            <a:r>
              <a:rPr lang="en-US" altLang="zh-CN" sz="2000" dirty="0">
                <a:solidFill>
                  <a:prstClr val="black"/>
                </a:solidFill>
                <a:latin typeface="方正楷体_GBK" panose="03000509000000000000" pitchFamily="65" charset="-122"/>
                <a:ea typeface="方正楷体_GBK" panose="03000509000000000000" pitchFamily="65" charset="-122"/>
              </a:rPr>
              <a:t>OFF</a:t>
            </a:r>
            <a:r>
              <a:rPr lang="zh-CN" altLang="en-US" sz="2000" dirty="0">
                <a:solidFill>
                  <a:prstClr val="black"/>
                </a:solidFill>
                <a:latin typeface="方正楷体_GBK" panose="03000509000000000000" pitchFamily="65" charset="-122"/>
                <a:ea typeface="方正楷体_GBK" panose="03000509000000000000" pitchFamily="65" charset="-122"/>
              </a:rPr>
              <a:t>位。</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将故障诊断仪连接端子一头插在车辆故障诊断接口上。</a:t>
            </a: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将端子另一头插在故障诊断仪计算机上。</a:t>
            </a:r>
          </a:p>
        </p:txBody>
      </p:sp>
      <p:pic>
        <p:nvPicPr>
          <p:cNvPr id="5" name="图片 4">
            <a:extLst>
              <a:ext uri="{FF2B5EF4-FFF2-40B4-BE49-F238E27FC236}">
                <a16:creationId xmlns:a16="http://schemas.microsoft.com/office/drawing/2014/main" id="{E7131150-1AC2-4681-8BFC-B94F11F0576E}"/>
              </a:ext>
            </a:extLst>
          </p:cNvPr>
          <p:cNvPicPr>
            <a:picLocks noChangeAspect="1"/>
          </p:cNvPicPr>
          <p:nvPr/>
        </p:nvPicPr>
        <p:blipFill>
          <a:blip r:embed="rId2"/>
          <a:stretch>
            <a:fillRect/>
          </a:stretch>
        </p:blipFill>
        <p:spPr>
          <a:xfrm>
            <a:off x="6599894" y="2733686"/>
            <a:ext cx="5077931" cy="3808448"/>
          </a:xfrm>
          <a:prstGeom prst="rect">
            <a:avLst/>
          </a:prstGeom>
        </p:spPr>
      </p:pic>
    </p:spTree>
    <p:extLst>
      <p:ext uri="{BB962C8B-B14F-4D97-AF65-F5344CB8AC3E}">
        <p14:creationId xmlns:p14="http://schemas.microsoft.com/office/powerpoint/2010/main" val="17303254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数据流的读取</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393528"/>
            <a:ext cx="4982309" cy="1425070"/>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3.</a:t>
            </a:r>
            <a:r>
              <a:rPr lang="zh-CN" altLang="en-US" sz="2000" dirty="0">
                <a:solidFill>
                  <a:prstClr val="black"/>
                </a:solidFill>
                <a:latin typeface="方正楷体_GBK" panose="03000509000000000000" pitchFamily="65" charset="-122"/>
                <a:ea typeface="方正楷体_GBK" panose="03000509000000000000" pitchFamily="65" charset="-122"/>
              </a:rPr>
              <a:t>数据流读取</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连接好故障诊断仪后，进行整车状态数据流的读取。</a:t>
            </a:r>
          </a:p>
        </p:txBody>
      </p:sp>
      <p:pic>
        <p:nvPicPr>
          <p:cNvPr id="7" name="图片 6">
            <a:extLst>
              <a:ext uri="{FF2B5EF4-FFF2-40B4-BE49-F238E27FC236}">
                <a16:creationId xmlns:a16="http://schemas.microsoft.com/office/drawing/2014/main" id="{10BF5C21-46D1-4782-8C9E-FCEE888E4BD8}"/>
              </a:ext>
            </a:extLst>
          </p:cNvPr>
          <p:cNvPicPr>
            <a:picLocks noChangeAspect="1"/>
          </p:cNvPicPr>
          <p:nvPr/>
        </p:nvPicPr>
        <p:blipFill>
          <a:blip r:embed="rId2"/>
          <a:stretch>
            <a:fillRect/>
          </a:stretch>
        </p:blipFill>
        <p:spPr>
          <a:xfrm>
            <a:off x="6564925" y="3316087"/>
            <a:ext cx="4200508" cy="3151905"/>
          </a:xfrm>
          <a:prstGeom prst="rect">
            <a:avLst/>
          </a:prstGeom>
        </p:spPr>
      </p:pic>
    </p:spTree>
    <p:extLst>
      <p:ext uri="{BB962C8B-B14F-4D97-AF65-F5344CB8AC3E}">
        <p14:creationId xmlns:p14="http://schemas.microsoft.com/office/powerpoint/2010/main" val="37811776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8" y="1811317"/>
            <a:ext cx="1010294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数据流的读取</a:t>
            </a:r>
            <a:endParaRPr lang="en-US" altLang="zh-CN" sz="2400" dirty="0">
              <a:latin typeface="方正黑体_GBK" panose="03000509000000000000" pitchFamily="65" charset="-122"/>
              <a:ea typeface="方正黑体_GBK" panose="03000509000000000000" pitchFamily="65" charset="-122"/>
            </a:endParaRPr>
          </a:p>
        </p:txBody>
      </p:sp>
      <p:sp>
        <p:nvSpPr>
          <p:cNvPr id="6" name="矩形 5">
            <a:extLst>
              <a:ext uri="{FF2B5EF4-FFF2-40B4-BE49-F238E27FC236}">
                <a16:creationId xmlns:a16="http://schemas.microsoft.com/office/drawing/2014/main" id="{85214795-4C37-41BA-B3F6-426B859A1D27}"/>
              </a:ext>
            </a:extLst>
          </p:cNvPr>
          <p:cNvSpPr/>
          <p:nvPr/>
        </p:nvSpPr>
        <p:spPr>
          <a:xfrm>
            <a:off x="644768" y="2393528"/>
            <a:ext cx="4982309" cy="4195059"/>
          </a:xfrm>
          <a:prstGeom prst="rect">
            <a:avLst/>
          </a:prstGeom>
        </p:spPr>
        <p:txBody>
          <a:bodyPr wrap="square">
            <a:spAutoFit/>
          </a:bodyPr>
          <a:lstStyle/>
          <a:p>
            <a:pPr lvl="0">
              <a:lnSpc>
                <a:spcPct val="150000"/>
              </a:lnSpc>
            </a:pPr>
            <a:r>
              <a:rPr lang="en-US" altLang="zh-CN" sz="2000" dirty="0">
                <a:solidFill>
                  <a:prstClr val="black"/>
                </a:solidFill>
                <a:latin typeface="方正楷体_GBK" panose="03000509000000000000" pitchFamily="65" charset="-122"/>
                <a:ea typeface="方正楷体_GBK" panose="03000509000000000000" pitchFamily="65" charset="-122"/>
              </a:rPr>
              <a:t>3.</a:t>
            </a:r>
            <a:r>
              <a:rPr lang="zh-CN" altLang="en-US" sz="2000" dirty="0">
                <a:solidFill>
                  <a:prstClr val="black"/>
                </a:solidFill>
                <a:latin typeface="方正楷体_GBK" panose="03000509000000000000" pitchFamily="65" charset="-122"/>
                <a:ea typeface="方正楷体_GBK" panose="03000509000000000000" pitchFamily="65" charset="-122"/>
              </a:rPr>
              <a:t>数据流读取</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Arial" panose="020B0604020202020204" pitchFamily="34" charset="0"/>
              <a:buChar char="•"/>
            </a:pPr>
            <a:r>
              <a:rPr lang="zh-CN" altLang="en-US" sz="2000" dirty="0">
                <a:solidFill>
                  <a:prstClr val="black"/>
                </a:solidFill>
                <a:latin typeface="方正楷体_GBK" panose="03000509000000000000" pitchFamily="65" charset="-122"/>
                <a:ea typeface="方正楷体_GBK" panose="03000509000000000000" pitchFamily="65" charset="-122"/>
              </a:rPr>
              <a:t>读取数据流</a:t>
            </a:r>
            <a:endParaRPr lang="en-US" altLang="zh-CN" sz="2000" dirty="0">
              <a:solidFill>
                <a:prstClr val="black"/>
              </a:solidFill>
              <a:latin typeface="方正楷体_GBK" panose="03000509000000000000" pitchFamily="65" charset="-122"/>
              <a:ea typeface="方正楷体_GBK" panose="03000509000000000000" pitchFamily="65" charset="-122"/>
            </a:endParaRP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车钥匙置于</a:t>
            </a:r>
            <a:r>
              <a:rPr lang="en-US" altLang="zh-CN" sz="2000" dirty="0">
                <a:solidFill>
                  <a:prstClr val="black"/>
                </a:solidFill>
                <a:latin typeface="方正楷体_GBK" panose="03000509000000000000" pitchFamily="65" charset="-122"/>
                <a:ea typeface="方正楷体_GBK" panose="03000509000000000000" pitchFamily="65" charset="-122"/>
              </a:rPr>
              <a:t>ON</a:t>
            </a:r>
            <a:r>
              <a:rPr lang="zh-CN" altLang="en-US" sz="2000" dirty="0">
                <a:solidFill>
                  <a:prstClr val="black"/>
                </a:solidFill>
                <a:latin typeface="方正楷体_GBK" panose="03000509000000000000" pitchFamily="65" charset="-122"/>
                <a:ea typeface="方正楷体_GBK" panose="03000509000000000000" pitchFamily="65" charset="-122"/>
              </a:rPr>
              <a:t>位。</a:t>
            </a: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运行故障诊断软件。</a:t>
            </a: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选择车型</a:t>
            </a:r>
            <a:r>
              <a:rPr lang="en-US" altLang="zh-CN" sz="2000" dirty="0">
                <a:solidFill>
                  <a:prstClr val="black"/>
                </a:solidFill>
                <a:latin typeface="方正楷体_GBK" panose="03000509000000000000" pitchFamily="65" charset="-122"/>
                <a:ea typeface="方正楷体_GBK" panose="03000509000000000000" pitchFamily="65" charset="-122"/>
              </a:rPr>
              <a:t>EV300</a:t>
            </a:r>
            <a:r>
              <a:rPr lang="zh-CN" altLang="en-US" sz="2000" dirty="0">
                <a:solidFill>
                  <a:prstClr val="black"/>
                </a:solidFill>
                <a:latin typeface="方正楷体_GBK" panose="03000509000000000000" pitchFamily="65" charset="-122"/>
                <a:ea typeface="方正楷体_GBK" panose="03000509000000000000" pitchFamily="65" charset="-122"/>
              </a:rPr>
              <a:t>。</a:t>
            </a: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选择系统。</a:t>
            </a: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选择整车控制器。</a:t>
            </a:r>
          </a:p>
          <a:p>
            <a:pPr marL="342900" lvl="0" indent="-342900">
              <a:lnSpc>
                <a:spcPct val="150000"/>
              </a:lnSpc>
              <a:buFont typeface="Wingdings" panose="05000000000000000000" pitchFamily="2" charset="2"/>
              <a:buChar char="Ø"/>
            </a:pPr>
            <a:r>
              <a:rPr lang="zh-CN" altLang="en-US" sz="2000" dirty="0">
                <a:solidFill>
                  <a:prstClr val="black"/>
                </a:solidFill>
                <a:latin typeface="方正楷体_GBK" panose="03000509000000000000" pitchFamily="65" charset="-122"/>
                <a:ea typeface="方正楷体_GBK" panose="03000509000000000000" pitchFamily="65" charset="-122"/>
              </a:rPr>
              <a:t>选择数据流。</a:t>
            </a:r>
          </a:p>
          <a:p>
            <a:pPr marL="342900" lvl="0" indent="-342900">
              <a:lnSpc>
                <a:spcPct val="150000"/>
              </a:lnSpc>
              <a:buFont typeface="Arial" panose="020B0604020202020204" pitchFamily="34" charset="0"/>
              <a:buChar char="•"/>
            </a:pPr>
            <a:endParaRPr lang="zh-CN" altLang="en-US" sz="2000" dirty="0">
              <a:solidFill>
                <a:prstClr val="black"/>
              </a:solidFill>
              <a:latin typeface="方正楷体_GBK" panose="03000509000000000000" pitchFamily="65" charset="-122"/>
              <a:ea typeface="方正楷体_GBK" panose="03000509000000000000" pitchFamily="65" charset="-122"/>
            </a:endParaRPr>
          </a:p>
        </p:txBody>
      </p:sp>
      <p:pic>
        <p:nvPicPr>
          <p:cNvPr id="8" name="图片 7">
            <a:extLst>
              <a:ext uri="{FF2B5EF4-FFF2-40B4-BE49-F238E27FC236}">
                <a16:creationId xmlns:a16="http://schemas.microsoft.com/office/drawing/2014/main" id="{FC5E119D-B282-4242-91F3-AE7700A9F9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560280" y="2827606"/>
            <a:ext cx="5187437" cy="3636903"/>
          </a:xfrm>
          <a:prstGeom prst="rect">
            <a:avLst/>
          </a:prstGeom>
        </p:spPr>
      </p:pic>
    </p:spTree>
    <p:extLst>
      <p:ext uri="{BB962C8B-B14F-4D97-AF65-F5344CB8AC3E}">
        <p14:creationId xmlns:p14="http://schemas.microsoft.com/office/powerpoint/2010/main" val="2022861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1158025" cy="3547510"/>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一、整车控制系统的作用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控制系统基本概念</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控制系统一般包括传感器、控制器和执行元件。传感器采集信息并转换成电信号发送给控制器，控制器根据传感器的信息进行运算、处理和决策，并向执行元件发送控制指令以完成某项控制功能。</a:t>
            </a: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pic>
        <p:nvPicPr>
          <p:cNvPr id="5" name="图片 4">
            <a:extLst>
              <a:ext uri="{FF2B5EF4-FFF2-40B4-BE49-F238E27FC236}">
                <a16:creationId xmlns:a16="http://schemas.microsoft.com/office/drawing/2014/main" id="{1EA616D5-879F-40E9-B61E-A6CDDF65FE29}"/>
              </a:ext>
            </a:extLst>
          </p:cNvPr>
          <p:cNvPicPr/>
          <p:nvPr/>
        </p:nvPicPr>
        <p:blipFill>
          <a:blip r:embed="rId2" cstate="print">
            <a:extLst>
              <a:ext uri="{28A0092B-C50C-407E-A947-70E740481C1C}">
                <a14:useLocalDpi xmlns:a14="http://schemas.microsoft.com/office/drawing/2010/main" val="0"/>
              </a:ext>
            </a:extLst>
          </a:blip>
          <a:stretch>
            <a:fillRect/>
          </a:stretch>
        </p:blipFill>
        <p:spPr bwMode="auto">
          <a:xfrm>
            <a:off x="3397837" y="3907765"/>
            <a:ext cx="5253794" cy="2725149"/>
          </a:xfrm>
          <a:prstGeom prst="rect">
            <a:avLst/>
          </a:prstGeom>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1158025" cy="2439514"/>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一、整车控制系统的作用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控制系统基本概念</a:t>
            </a:r>
            <a:endParaRPr lang="en-US" altLang="zh-CN" sz="2000" dirty="0">
              <a:latin typeface="方正楷体_GBK" panose="03000509000000000000" pitchFamily="65" charset="-122"/>
              <a:ea typeface="方正楷体_GBK" panose="03000509000000000000" pitchFamily="65" charset="-122"/>
            </a:endParaRPr>
          </a:p>
          <a:p>
            <a:pPr indent="-51435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系统是一种基于总线传输的车载局域网络系统，具有在车辆小范围内数据交换、实现数据共享的优点，可减少线束、降低成本。</a:t>
            </a:r>
            <a:endParaRPr lang="en-US" altLang="zh-CN" sz="2000" dirty="0">
              <a:latin typeface="方正楷体_GBK" panose="03000509000000000000" pitchFamily="65" charset="-122"/>
              <a:ea typeface="方正楷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pic>
        <p:nvPicPr>
          <p:cNvPr id="6" name="图片 5">
            <a:extLst>
              <a:ext uri="{FF2B5EF4-FFF2-40B4-BE49-F238E27FC236}">
                <a16:creationId xmlns:a16="http://schemas.microsoft.com/office/drawing/2014/main" id="{B8E09B71-EA91-4861-8EF7-24828202949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8736" y="3986017"/>
            <a:ext cx="7060882" cy="2203768"/>
          </a:xfrm>
          <a:prstGeom prst="rect">
            <a:avLst/>
          </a:prstGeom>
          <a:noFill/>
        </p:spPr>
      </p:pic>
    </p:spTree>
    <p:extLst>
      <p:ext uri="{BB962C8B-B14F-4D97-AF65-F5344CB8AC3E}">
        <p14:creationId xmlns:p14="http://schemas.microsoft.com/office/powerpoint/2010/main" val="1228315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1158025" cy="197784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一、整车控制系统的作用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控制系统基本概念</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整车控制采用分层控制方式：整车控制器作为第一层，其他各控制器为第二层，各控制之间通过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网络进行信息交互，共同实现整车的功能控制。</a:t>
            </a:r>
          </a:p>
        </p:txBody>
      </p:sp>
      <p:pic>
        <p:nvPicPr>
          <p:cNvPr id="5" name="图片 4">
            <a:extLst>
              <a:ext uri="{FF2B5EF4-FFF2-40B4-BE49-F238E27FC236}">
                <a16:creationId xmlns:a16="http://schemas.microsoft.com/office/drawing/2014/main" id="{68575BAD-2CAA-4006-A88D-7A123C50E16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53395" y="3831370"/>
            <a:ext cx="7238095" cy="2476190"/>
          </a:xfrm>
          <a:prstGeom prst="rect">
            <a:avLst/>
          </a:prstGeom>
        </p:spPr>
      </p:pic>
    </p:spTree>
    <p:extLst>
      <p:ext uri="{BB962C8B-B14F-4D97-AF65-F5344CB8AC3E}">
        <p14:creationId xmlns:p14="http://schemas.microsoft.com/office/powerpoint/2010/main" val="1062601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6863CEB-A947-4517-A646-61230F8E687B}"/>
              </a:ext>
            </a:extLst>
          </p:cNvPr>
          <p:cNvSpPr txBox="1"/>
          <p:nvPr/>
        </p:nvSpPr>
        <p:spPr>
          <a:xfrm>
            <a:off x="14068" y="225086"/>
            <a:ext cx="6400800" cy="461665"/>
          </a:xfrm>
          <a:prstGeom prst="rect">
            <a:avLst/>
          </a:prstGeom>
          <a:noFill/>
        </p:spPr>
        <p:txBody>
          <a:bodyPr wrap="square" rtlCol="0">
            <a:spAutoFit/>
          </a:bodyPr>
          <a:lstStyle/>
          <a:p>
            <a:r>
              <a:rPr lang="zh-CN" altLang="en-US" sz="2400" dirty="0">
                <a:latin typeface="方正黑体_GBK" panose="03000509000000000000" pitchFamily="65" charset="-122"/>
                <a:ea typeface="方正黑体_GBK" panose="03000509000000000000" pitchFamily="65" charset="-122"/>
              </a:rPr>
              <a:t>学习单元一 新能源汽车整车控制系统检修</a:t>
            </a:r>
          </a:p>
        </p:txBody>
      </p:sp>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3814689"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一、整车控制系统的作用</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新能源汽车控制系统</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新能源汽车整车控制系统是基于</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总线的多个控制系统的集成系统，以整车控制器为管理核心，实现电池管理控制、电机控制、冷却控制、空调控制、电动助力转向控制、制动控制等。</a:t>
            </a:r>
          </a:p>
        </p:txBody>
      </p:sp>
      <p:pic>
        <p:nvPicPr>
          <p:cNvPr id="6" name="图片 5">
            <a:extLst>
              <a:ext uri="{FF2B5EF4-FFF2-40B4-BE49-F238E27FC236}">
                <a16:creationId xmlns:a16="http://schemas.microsoft.com/office/drawing/2014/main" id="{C9738787-2C74-4ED2-9015-B478A5B24E8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153905" y="1638952"/>
            <a:ext cx="8038095" cy="5219048"/>
          </a:xfrm>
          <a:prstGeom prst="rect">
            <a:avLst/>
          </a:prstGeom>
        </p:spPr>
      </p:pic>
    </p:spTree>
    <p:extLst>
      <p:ext uri="{BB962C8B-B14F-4D97-AF65-F5344CB8AC3E}">
        <p14:creationId xmlns:p14="http://schemas.microsoft.com/office/powerpoint/2010/main" val="2798124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整车控制器的认知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1284634"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一、整车控制系统的作用</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整车控制器的作用</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接收、处理驾驶人的驾驶操作指令，并向各个部件控制器发送控制指令，使车辆按驾驶期望行驶。</a:t>
            </a: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与电机、</a:t>
            </a:r>
            <a:r>
              <a:rPr lang="en-US" altLang="zh-CN" sz="2000" dirty="0">
                <a:latin typeface="方正楷体_GBK" panose="03000509000000000000" pitchFamily="65" charset="-122"/>
                <a:ea typeface="方正楷体_GBK" panose="03000509000000000000" pitchFamily="65" charset="-122"/>
              </a:rPr>
              <a:t>DC/DC</a:t>
            </a:r>
            <a:r>
              <a:rPr lang="zh-CN" altLang="zh-CN" sz="2000" dirty="0">
                <a:latin typeface="方正楷体_GBK" panose="03000509000000000000" pitchFamily="65" charset="-122"/>
                <a:ea typeface="方正楷体_GBK" panose="03000509000000000000" pitchFamily="65" charset="-122"/>
              </a:rPr>
              <a:t>变换器、蓄电池组等进行可靠通信，通过</a:t>
            </a:r>
            <a:r>
              <a:rPr lang="en-US" altLang="zh-CN" sz="2000" dirty="0">
                <a:latin typeface="方正楷体_GBK" panose="03000509000000000000" pitchFamily="65" charset="-122"/>
                <a:ea typeface="方正楷体_GBK" panose="03000509000000000000" pitchFamily="65" charset="-122"/>
              </a:rPr>
              <a:t>CAN</a:t>
            </a:r>
            <a:r>
              <a:rPr lang="zh-CN" altLang="zh-CN" sz="2000" dirty="0">
                <a:latin typeface="方正楷体_GBK" panose="03000509000000000000" pitchFamily="65" charset="-122"/>
                <a:ea typeface="方正楷体_GBK" panose="03000509000000000000" pitchFamily="65" charset="-122"/>
              </a:rPr>
              <a:t>总线（以及关键信息的模拟量）进行状态的采集输入及控制指令量的输出。</a:t>
            </a: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接收处理各个零部件信息，接收动力电池管理系统提供的当前动力电池的状态信息。</a:t>
            </a: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系统故障的判断和存储，动态检测系统信息，记录出现的故障。</a:t>
            </a: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对整车具有保护功能，视故障的类别对整车进行分级保护，紧急情况下可以关掉电机并切断母线高压系统。</a:t>
            </a:r>
          </a:p>
          <a:p>
            <a:pPr marL="342900" indent="-342900">
              <a:lnSpc>
                <a:spcPct val="150000"/>
              </a:lnSpc>
              <a:buFont typeface="Wingdings" panose="05000000000000000000" pitchFamily="2" charset="2"/>
              <a:buChar char="Ø"/>
            </a:pPr>
            <a:r>
              <a:rPr lang="zh-CN" altLang="zh-CN" sz="2000" dirty="0">
                <a:latin typeface="方正楷体_GBK" panose="03000509000000000000" pitchFamily="65" charset="-122"/>
                <a:ea typeface="方正楷体_GBK" panose="03000509000000000000" pitchFamily="65" charset="-122"/>
              </a:rPr>
              <a:t>协调管理车上其他电器设备。</a:t>
            </a: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5078685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1035</TotalTime>
  <Words>2533</Words>
  <Application>Microsoft Office PowerPoint</Application>
  <PresentationFormat>宽屏</PresentationFormat>
  <Paragraphs>172</Paragraphs>
  <Slides>34</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34</vt:i4>
      </vt:variant>
    </vt:vector>
  </HeadingPairs>
  <TitlesOfParts>
    <vt:vector size="40" baseType="lpstr">
      <vt:lpstr>等线</vt:lpstr>
      <vt:lpstr>方正黑体_GBK</vt:lpstr>
      <vt:lpstr>方正楷体_GBK</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60</cp:revision>
  <dcterms:created xsi:type="dcterms:W3CDTF">2020-03-16T09:44:54Z</dcterms:created>
  <dcterms:modified xsi:type="dcterms:W3CDTF">2025-09-01T01:29:08Z</dcterms:modified>
</cp:coreProperties>
</file>